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0" r:id="rId6"/>
    <p:sldId id="257" r:id="rId7"/>
    <p:sldId id="258" r:id="rId8"/>
    <p:sldId id="264" r:id="rId9"/>
    <p:sldId id="265" r:id="rId10"/>
    <p:sldId id="266" r:id="rId11"/>
    <p:sldId id="267" r:id="rId12"/>
    <p:sldId id="259" r:id="rId13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B557B-6427-693E-EDDD-0267E41FEA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B800C1-7BE2-6BA1-9C1B-AA444A5204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CFB44-28EE-DA99-578C-33D3D13FC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A7A0E-C3F3-4F19-A012-70AF438EAF4A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C3CF8-EB4D-7440-2385-A5107783A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CB972-27EF-5F46-0B8B-D7B589DDD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A5AD-C451-4A05-B84B-4EAE3D877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2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36686-005A-6722-2C83-A67525E4B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893114-5045-4386-E7C9-D221A88E8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931D1-0FE4-64B7-5127-8A9E703C5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A7A0E-C3F3-4F19-A012-70AF438EAF4A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CC505-4CB2-E06E-82AA-CE5B05A3F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D7492-9050-2832-A16E-D28566EDC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A5AD-C451-4A05-B84B-4EAE3D877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8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A3586-8C2C-E52E-50B3-3E41236E08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F3A9CA-F6AA-7878-EC2D-EED8154BA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B64DA-E828-00A3-BBE6-EA578EAED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A7A0E-C3F3-4F19-A012-70AF438EAF4A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6470-840A-CEDA-378B-B3A946EC4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091A1-3C6E-6CA1-4501-5DC1F5911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A5AD-C451-4A05-B84B-4EAE3D877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60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858F4-333F-9E0B-7B6A-A4BF7EF7E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3E3AE-80E5-E6AE-37BB-FBE9CC64B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504B5-511D-D6FE-E998-F605F1859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A7A0E-C3F3-4F19-A012-70AF438EAF4A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95BC5-68ED-6DF0-4DC0-C58B0F40A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21BD7-ECA0-F4D0-2CBF-928442FCE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A5AD-C451-4A05-B84B-4EAE3D877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0F692-BD68-B9E2-BEBD-A14D7244F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1FE6D-3F76-05FF-C12F-2D4BEB52C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C4EAC-2B8F-8C65-2464-07EFA5D86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A7A0E-C3F3-4F19-A012-70AF438EAF4A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FEEAB-F30F-18E0-8530-8F7D1A6D6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C11A3-10DB-9ABA-811B-277D87BE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A5AD-C451-4A05-B84B-4EAE3D877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71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1E0D3-529D-E477-DE8D-CBC59BF03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53AE1-98C7-D864-3297-6F467D8A8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01F900-B611-899B-BBB1-CF1518A2D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F3569D-26FA-C5D9-EE58-A47A81F42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A7A0E-C3F3-4F19-A012-70AF438EAF4A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CBDB9-930F-76A4-AE90-4CF3CA7C8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F55B2-B456-BAF9-7CC6-6B82FB1DD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A5AD-C451-4A05-B84B-4EAE3D877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38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FAD0E-F4C2-0C79-A2B0-070F0C3C4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8FC9D-AAA4-D0CD-8A5F-40409CFFF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DB99D-EBB7-EA17-1E2A-024B9F98A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BA5031-8542-04DB-C979-258855CB1B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E866F8-C281-2A6B-82B2-4AF055DDB0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014260-C78E-056D-F56D-5247A692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A7A0E-C3F3-4F19-A012-70AF438EAF4A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E39E1F-2A0D-5B3A-DBED-158A63E02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CD0884-46F8-2665-1964-3E847AD0C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A5AD-C451-4A05-B84B-4EAE3D877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9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14F4E-74CB-41A6-79E9-D58E37701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B130B6-CF0D-8869-EF72-B1660E79E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A7A0E-C3F3-4F19-A012-70AF438EAF4A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A0C074-62B8-07D8-94D8-A76430C33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39C958-E224-DFE6-156D-43D6B77D1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A5AD-C451-4A05-B84B-4EAE3D877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89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50983C-50BD-B690-AAC4-2DFB57DF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A7A0E-C3F3-4F19-A012-70AF438EAF4A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3A376F-57E3-096F-19C0-B5BD930A1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A3F6D-47E7-7F07-D1FA-B84E6AF13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A5AD-C451-4A05-B84B-4EAE3D877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07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9691F-6D09-BD56-494C-423EE35B0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88D67-BD3A-EEC3-E072-8F33E48D7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80A469-F7D0-E404-601C-6BBDDEC9AC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AB94EC-898C-783C-6220-8333B5E4A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A7A0E-C3F3-4F19-A012-70AF438EAF4A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9EC06F-DE74-50DB-AED0-B306363C1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95C05B-3904-1A77-F93B-97DFEE5DC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A5AD-C451-4A05-B84B-4EAE3D877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6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7723F-D2BE-1279-E181-DAD8B9E6B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E5F5E6-1B92-0432-8DBD-FCA197D141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F915B4-BEC0-D1FC-E853-82AC2BED5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09B01-1876-30A8-E006-DCD6E26C9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A7A0E-C3F3-4F19-A012-70AF438EAF4A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9558E8-C447-739C-1B1E-9125840B7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53324-37A0-365A-2CB7-FF458FEDE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A5AD-C451-4A05-B84B-4EAE3D877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85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6655FE-5946-E947-2279-07E25255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6D849-00F9-71FF-D283-92B01367C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490F6-94A1-1DF1-6572-54DEB66B55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A7A0E-C3F3-4F19-A012-70AF438EAF4A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3071B-B6B2-AE5C-B682-37F88D1DA8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1DAE5-B97F-D657-C859-E847D4A37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2A5AD-C451-4A05-B84B-4EAE3D877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9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oratory-ops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808B30-9879-D41A-A56E-92AFBEC35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240" y="843107"/>
            <a:ext cx="4482112" cy="3566160"/>
          </a:xfrm>
        </p:spPr>
        <p:txBody>
          <a:bodyPr anchor="b">
            <a:noAutofit/>
          </a:bodyPr>
          <a:lstStyle/>
          <a:p>
            <a:pPr algn="l"/>
            <a:r>
              <a:rPr lang="en-US" dirty="0">
                <a:ln w="22225">
                  <a:solidFill>
                    <a:schemeClr val="tx1"/>
                  </a:solidFill>
                  <a:miter lim="800000"/>
                </a:ln>
              </a:rPr>
              <a:t>Cheek Cell Collection on a Glass Slide</a:t>
            </a:r>
          </a:p>
        </p:txBody>
      </p:sp>
      <p:sp>
        <p:nvSpPr>
          <p:cNvPr id="3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Bacteria in a capsule">
            <a:extLst>
              <a:ext uri="{FF2B5EF4-FFF2-40B4-BE49-F238E27FC236}">
                <a16:creationId xmlns:a16="http://schemas.microsoft.com/office/drawing/2014/main" id="{C34239D1-0BE7-C107-C34B-1EE8A8A1AE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0" r="23608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4901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6F903-18DD-7B92-9DD4-6537C74E1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Kinds of Cells are in the Oral Cavity?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0FF3D-DB04-FE11-76A5-BE9EF869F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Squamous Cells</a:t>
            </a:r>
          </a:p>
          <a:p>
            <a:pPr marL="355600" indent="-228600" algn="l" rtl="0">
              <a:lnSpc>
                <a:spcPct val="90000"/>
              </a:lnSpc>
              <a:spcBef>
                <a:spcPts val="509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Function:</a:t>
            </a:r>
            <a:r>
              <a:rPr lang="en-US" kern="1200" spc="-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protection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56285" lvl="1" indent="-228600" algn="l" rtl="0">
              <a:lnSpc>
                <a:spcPct val="90000"/>
              </a:lnSpc>
              <a:spcBef>
                <a:spcPts val="350"/>
              </a:spcBef>
              <a:buFont typeface="Arial" panose="020B0604020202020204" pitchFamily="34" charset="0"/>
              <a:buChar char="•"/>
              <a:tabLst>
                <a:tab pos="756920" algn="l"/>
              </a:tabLst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Resists</a:t>
            </a:r>
            <a:r>
              <a:rPr lang="en-US" kern="1200" spc="-8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trauma</a:t>
            </a:r>
            <a:r>
              <a:rPr lang="en-US" kern="1200" spc="-8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</a:t>
            </a:r>
            <a:r>
              <a:rPr lang="en-US" kern="1200" spc="-9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changes</a:t>
            </a:r>
            <a:r>
              <a:rPr lang="en-US" kern="1200" spc="-9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kern="1200" spc="-9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temperature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indent="-228600" algn="l" rtl="0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r>
              <a:rPr lang="en-US" kern="1200" spc="-1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types: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56285" lvl="1" indent="-228600" algn="l" rtl="0">
              <a:lnSpc>
                <a:spcPct val="90000"/>
              </a:lnSpc>
              <a:spcBef>
                <a:spcPts val="355"/>
              </a:spcBef>
              <a:buFont typeface="Arial" panose="020B0604020202020204" pitchFamily="34" charset="0"/>
              <a:buChar char="•"/>
              <a:tabLst>
                <a:tab pos="756920" algn="l"/>
              </a:tabLst>
            </a:pPr>
            <a:r>
              <a:rPr lang="en-US" b="1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Keratinized</a:t>
            </a:r>
            <a:r>
              <a:rPr lang="en-US" b="1" kern="1200" spc="-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stratified</a:t>
            </a:r>
            <a:r>
              <a:rPr lang="en-US" b="1" kern="1200" spc="-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squamous</a:t>
            </a:r>
            <a:r>
              <a:rPr lang="en-US" b="1" kern="1200" spc="-1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epithelium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55700" marR="5080" lvl="2" indent="-228600" algn="l" rtl="0">
              <a:lnSpc>
                <a:spcPct val="90000"/>
              </a:lnSpc>
              <a:spcBef>
                <a:spcPts val="645"/>
              </a:spcBef>
              <a:buFont typeface="Arial" panose="020B0604020202020204" pitchFamily="34" charset="0"/>
              <a:buChar char="•"/>
              <a:tabLst>
                <a:tab pos="1156335" algn="l"/>
              </a:tabLst>
            </a:pPr>
            <a:r>
              <a:rPr lang="en-US" dirty="0"/>
              <a:t>Found on the </a:t>
            </a:r>
            <a:r>
              <a:rPr lang="en-US" b="1" dirty="0"/>
              <a:t>hard palate</a:t>
            </a:r>
            <a:endParaRPr lang="en-US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56285" lvl="1" indent="-228600" algn="l" rtl="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tabLst>
                <a:tab pos="756920" algn="l"/>
              </a:tabLst>
            </a:pPr>
            <a:r>
              <a:rPr lang="en-US" b="1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Nonkeratinized</a:t>
            </a:r>
            <a:r>
              <a:rPr lang="en-US" b="1" kern="1200" spc="-7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stratified</a:t>
            </a:r>
            <a:r>
              <a:rPr lang="en-US" b="1" kern="1200" spc="-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squamous epithelium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55700" marR="1278890" lvl="2" indent="-228600" algn="l" rtl="0">
              <a:lnSpc>
                <a:spcPct val="90000"/>
              </a:lnSpc>
              <a:spcBef>
                <a:spcPts val="640"/>
              </a:spcBef>
              <a:buFont typeface="Arial" panose="020B0604020202020204" pitchFamily="34" charset="0"/>
              <a:buChar char="•"/>
              <a:tabLst>
                <a:tab pos="1156335" algn="l"/>
              </a:tabLst>
            </a:pPr>
            <a:r>
              <a:rPr lang="en-US" dirty="0"/>
              <a:t>Found on the cheeks, soft palate, and other soft areas in the mouth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4705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E8B314-A69C-F089-6E0D-9AA3EAAB5C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6782" y="1228248"/>
            <a:ext cx="5144862" cy="35774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41CF88-56B3-955F-20D0-CB8E0B341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680" y="3100704"/>
            <a:ext cx="5029200" cy="34099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A56F64-3BDF-94D9-78FC-34865344B24B}"/>
              </a:ext>
            </a:extLst>
          </p:cNvPr>
          <p:cNvSpPr txBox="1"/>
          <p:nvPr/>
        </p:nvSpPr>
        <p:spPr>
          <a:xfrm>
            <a:off x="1137920" y="4937760"/>
            <a:ext cx="443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Superficial Squamous Cells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1DD8F9-5CE5-AEDC-942C-C3A2BC05316D}"/>
              </a:ext>
            </a:extLst>
          </p:cNvPr>
          <p:cNvSpPr txBox="1"/>
          <p:nvPr/>
        </p:nvSpPr>
        <p:spPr>
          <a:xfrm>
            <a:off x="6736080" y="2336800"/>
            <a:ext cx="467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Intermediate Squamous Cells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1652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3D render of cells">
            <a:extLst>
              <a:ext uri="{FF2B5EF4-FFF2-40B4-BE49-F238E27FC236}">
                <a16:creationId xmlns:a16="http://schemas.microsoft.com/office/drawing/2014/main" id="{FDF24456-93DB-89AD-4FA8-AA8AF2AC74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3D8E11-E16D-78F9-AF0E-146AC8D60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5" y="659462"/>
            <a:ext cx="6052955" cy="4726276"/>
          </a:xfrm>
        </p:spPr>
        <p:txBody>
          <a:bodyPr>
            <a:normAutofit/>
          </a:bodyPr>
          <a:lstStyle/>
          <a:p>
            <a:pPr algn="r"/>
            <a:r>
              <a:rPr lang="en-US" sz="8000" b="1" dirty="0">
                <a:ln w="22225">
                  <a:solidFill>
                    <a:srgbClr val="FFFFFF"/>
                  </a:solidFill>
                </a:ln>
                <a:noFill/>
              </a:rPr>
              <a:t>Why do we look at cells under the microscope?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29A69-C9F8-FAAC-72A9-78E382DAB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41" y="1065862"/>
            <a:ext cx="3860002" cy="4726276"/>
          </a:xfrm>
        </p:spPr>
        <p:txBody>
          <a:bodyPr anchor="ctr">
            <a:no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To diagnose pre-malignant diseases (pre-cancer)</a:t>
            </a:r>
          </a:p>
          <a:p>
            <a:r>
              <a:rPr lang="en-US" sz="3600" dirty="0">
                <a:solidFill>
                  <a:srgbClr val="FFFFFF"/>
                </a:solidFill>
              </a:rPr>
              <a:t>To diagnose malignant diseases (cancer)</a:t>
            </a:r>
          </a:p>
          <a:p>
            <a:r>
              <a:rPr lang="en-US" sz="3600" dirty="0">
                <a:solidFill>
                  <a:srgbClr val="FFFFFF"/>
                </a:solidFill>
              </a:rPr>
              <a:t>To identify microorganisms that cause infection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0058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938318-6D73-036F-36B7-322A75D3D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/>
              <a:t>What is the Purpose of Collecting Cells?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1AC67-F9AB-5076-9120-566D33A87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000" dirty="0"/>
              <a:t>Collecting cells is a method of diagnosing disease</a:t>
            </a:r>
          </a:p>
          <a:p>
            <a:r>
              <a:rPr lang="en-US" sz="2000" dirty="0"/>
              <a:t>Cells can be collected from every part of the body</a:t>
            </a:r>
          </a:p>
          <a:p>
            <a:pPr lvl="1"/>
            <a:r>
              <a:rPr lang="en-US" sz="2000" dirty="0"/>
              <a:t>Skin</a:t>
            </a:r>
          </a:p>
          <a:p>
            <a:pPr lvl="1"/>
            <a:r>
              <a:rPr lang="en-US" sz="2000" dirty="0"/>
              <a:t>Mouth</a:t>
            </a:r>
          </a:p>
          <a:p>
            <a:pPr lvl="1"/>
            <a:r>
              <a:rPr lang="en-US" sz="2000" dirty="0"/>
              <a:t>Lungs</a:t>
            </a:r>
          </a:p>
          <a:p>
            <a:pPr lvl="1"/>
            <a:r>
              <a:rPr lang="en-US" sz="2000" dirty="0"/>
              <a:t>Bladder</a:t>
            </a:r>
          </a:p>
          <a:p>
            <a:pPr lvl="1"/>
            <a:r>
              <a:rPr lang="en-US" sz="2000" dirty="0"/>
              <a:t>Other internal organs (stomach, liver, intestines, etc.)</a:t>
            </a:r>
          </a:p>
          <a:p>
            <a:pPr lvl="2"/>
            <a:endParaRPr lang="en-US" dirty="0"/>
          </a:p>
          <a:p>
            <a:endParaRPr lang="en-US" sz="2000" dirty="0"/>
          </a:p>
        </p:txBody>
      </p:sp>
      <p:pic>
        <p:nvPicPr>
          <p:cNvPr id="5" name="Picture 4" descr="3D render of cells">
            <a:extLst>
              <a:ext uri="{FF2B5EF4-FFF2-40B4-BE49-F238E27FC236}">
                <a16:creationId xmlns:a16="http://schemas.microsoft.com/office/drawing/2014/main" id="{28CF5852-149B-81FF-2DE6-9AF7AC41B2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36" r="2434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8600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25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373D1-F3C3-546C-5B68-0AFEF6B26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8"/>
            <a:ext cx="6685280" cy="5087304"/>
          </a:xfrm>
        </p:spPr>
        <p:txBody>
          <a:bodyPr>
            <a:normAutofit/>
          </a:bodyPr>
          <a:lstStyle/>
          <a:p>
            <a:r>
              <a:rPr lang="en-US" dirty="0"/>
              <a:t>There is a special method for collecting cells for each body site:</a:t>
            </a:r>
          </a:p>
          <a:p>
            <a:r>
              <a:rPr lang="en-US" dirty="0"/>
              <a:t>Spatula and brush method examples: Skin, mouth, respiratory tract, reproductive system</a:t>
            </a:r>
          </a:p>
          <a:p>
            <a:r>
              <a:rPr lang="en-US" dirty="0"/>
              <a:t>Exfoliative method examples: Urine (urinate in a cup)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cells are collected and smeared onto a glass slide, stained with special dyes, and examined under the microscope.</a:t>
            </a:r>
          </a:p>
        </p:txBody>
      </p:sp>
      <p:pic>
        <p:nvPicPr>
          <p:cNvPr id="5" name="Picture 4" descr="A row of samples for medical testing">
            <a:extLst>
              <a:ext uri="{FF2B5EF4-FFF2-40B4-BE49-F238E27FC236}">
                <a16:creationId xmlns:a16="http://schemas.microsoft.com/office/drawing/2014/main" id="{F0EA2BBF-4342-D400-C5E3-CD672E0BE3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990" r="1076"/>
          <a:stretch/>
        </p:blipFill>
        <p:spPr>
          <a:xfrm>
            <a:off x="6944695" y="771753"/>
            <a:ext cx="3610265" cy="53160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6659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611650-A907-1F49-E33F-7A192E9F6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102404"/>
            <a:ext cx="2785269" cy="27852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1D0BED-E13C-CED7-0677-21AE5C84D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379" y="1995725"/>
            <a:ext cx="4765511" cy="2657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FF8A72-6DFE-0D3F-BCA7-E377EF90A2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0622" y="2277460"/>
            <a:ext cx="2984818" cy="20754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037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ECE4C78-41E2-2696-0747-00650C5BE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1520" y="171231"/>
            <a:ext cx="7487920" cy="63706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4079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e pops in red, white and blue">
            <a:extLst>
              <a:ext uri="{FF2B5EF4-FFF2-40B4-BE49-F238E27FC236}">
                <a16:creationId xmlns:a16="http://schemas.microsoft.com/office/drawing/2014/main" id="{96B213FB-827F-AD5E-CA72-E9E59AA77E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88" r="12107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30ABB-EF52-0BA0-E3DD-E0D500C31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3120" y="629920"/>
            <a:ext cx="5440678" cy="554704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Step 1: Make sure you have the following items:</a:t>
            </a:r>
          </a:p>
          <a:p>
            <a:pPr lvl="1"/>
            <a:r>
              <a:rPr lang="en-US" sz="4000" dirty="0"/>
              <a:t>Glass slide</a:t>
            </a:r>
          </a:p>
          <a:p>
            <a:pPr lvl="1"/>
            <a:r>
              <a:rPr lang="en-US" sz="4000" dirty="0"/>
              <a:t>Cover slip</a:t>
            </a:r>
          </a:p>
          <a:p>
            <a:pPr lvl="1"/>
            <a:r>
              <a:rPr lang="en-US" sz="4000" dirty="0"/>
              <a:t>Pap Stains and Reagents</a:t>
            </a:r>
          </a:p>
          <a:p>
            <a:pPr lvl="1"/>
            <a:r>
              <a:rPr lang="en-US" sz="4000" dirty="0"/>
              <a:t>Popsicle stick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837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1CC88-A822-7775-640E-2838FA9E7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920" y="687705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Step 2: </a:t>
            </a:r>
            <a:r>
              <a:rPr lang="en-US" sz="3600" dirty="0"/>
              <a:t>Place glass slide in front of you.</a:t>
            </a:r>
          </a:p>
          <a:p>
            <a:endParaRPr lang="en-US" sz="3600" dirty="0"/>
          </a:p>
          <a:p>
            <a:r>
              <a:rPr lang="en-US" sz="3600" b="1" dirty="0">
                <a:solidFill>
                  <a:srgbClr val="FF0000"/>
                </a:solidFill>
              </a:rPr>
              <a:t>Step 3: </a:t>
            </a:r>
            <a:r>
              <a:rPr lang="en-US" sz="3600" dirty="0"/>
              <a:t>Take popsicle stick and gently rub the inside of your cheek.</a:t>
            </a:r>
          </a:p>
          <a:p>
            <a:endParaRPr lang="en-US" sz="3600" dirty="0"/>
          </a:p>
          <a:p>
            <a:r>
              <a:rPr lang="en-US" sz="3600" b="1" dirty="0">
                <a:solidFill>
                  <a:srgbClr val="FF0000"/>
                </a:solidFill>
              </a:rPr>
              <a:t>Step 4: </a:t>
            </a:r>
            <a:r>
              <a:rPr lang="en-US" sz="3600" dirty="0"/>
              <a:t>Smear the popsicle stick onto the glass slide.</a:t>
            </a:r>
          </a:p>
          <a:p>
            <a:endParaRPr lang="en-US" sz="3600" dirty="0"/>
          </a:p>
          <a:p>
            <a:r>
              <a:rPr lang="en-US" sz="3600" b="1" dirty="0">
                <a:solidFill>
                  <a:srgbClr val="FF0000"/>
                </a:solidFill>
              </a:rPr>
              <a:t>Step 5: </a:t>
            </a:r>
            <a:r>
              <a:rPr lang="en-US" sz="3600" dirty="0"/>
              <a:t>Place glass slide in 95% alcohol.</a:t>
            </a:r>
          </a:p>
          <a:p>
            <a:endParaRPr lang="en-US" sz="3600" dirty="0"/>
          </a:p>
          <a:p>
            <a:r>
              <a:rPr lang="en-US" sz="3600" b="1" dirty="0">
                <a:solidFill>
                  <a:srgbClr val="FF0000"/>
                </a:solidFill>
              </a:rPr>
              <a:t>Step 6: </a:t>
            </a:r>
            <a:r>
              <a:rPr lang="en-US" sz="3600" dirty="0"/>
              <a:t>Follow the Pap stain protocol for staining cells.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4902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31C26-ED5E-129E-CF1F-35179D47C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Pap Stain Procedure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E60F7E-1F05-7AE5-AB44-2D622515E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6835" y="1452880"/>
            <a:ext cx="10078330" cy="45778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846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3EEF3-3090-5EF8-F847-6AB14142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45355"/>
          </a:xfrm>
        </p:spPr>
        <p:txBody>
          <a:bodyPr/>
          <a:lstStyle/>
          <a:p>
            <a:r>
              <a:rPr lang="en-US" dirty="0"/>
              <a:t>Please Click the Following Link to the Tutorial on the basics of the Pap Stain:</a:t>
            </a:r>
            <a:br>
              <a:rPr lang="en-US" dirty="0"/>
            </a:br>
            <a:br>
              <a:rPr lang="en-US" dirty="0"/>
            </a:br>
            <a:r>
              <a:rPr lang="en-US" b="1" i="0" u="none" strike="noStrike" dirty="0">
                <a:solidFill>
                  <a:srgbClr val="2B91EA"/>
                </a:solidFill>
                <a:effectLst/>
                <a:latin typeface="Open Sans" pitchFamily="2" charset="0"/>
                <a:hlinkClick r:id="rId3"/>
              </a:rPr>
              <a:t>https://www.laboratory-ops.com</a:t>
            </a:r>
            <a:br>
              <a:rPr lang="en-US" dirty="0"/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54116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309</Words>
  <Application>Microsoft Office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Open Sans</vt:lpstr>
      <vt:lpstr>Office Theme</vt:lpstr>
      <vt:lpstr>Cheek Cell Collection on a Glass Slide</vt:lpstr>
      <vt:lpstr>What is the Purpose of Collecting Cells?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Pap Stain Procedure</vt:lpstr>
      <vt:lpstr>Please Click the Following Link to the Tutorial on the basics of the Pap Stain:  https://www.laboratory-ops.com </vt:lpstr>
      <vt:lpstr>What Kinds of Cells are in the Oral Cavity?</vt:lpstr>
      <vt:lpstr>PowerPoint Presentation</vt:lpstr>
      <vt:lpstr>Why do we look at cells under the microscope?</vt:lpstr>
    </vt:vector>
  </TitlesOfParts>
  <Company>UTHSC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Cheek Cell Collection on a Glass Slide</dc:title>
  <dc:creator>Burnett, Keisha</dc:creator>
  <cp:lastModifiedBy>Burnett, Keisha</cp:lastModifiedBy>
  <cp:revision>2</cp:revision>
  <dcterms:created xsi:type="dcterms:W3CDTF">2023-07-18T16:36:44Z</dcterms:created>
  <dcterms:modified xsi:type="dcterms:W3CDTF">2023-08-21T17:55:09Z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39BE4065-9494-460C-BE71-BA537EDED268</vt:lpwstr>
  </property>
  <property fmtid="{D5CDD505-2E9C-101B-9397-08002B2CF9AE}" pid="3" name="ArticulatePath">
    <vt:lpwstr>Presentation1</vt:lpwstr>
  </property>
</Properties>
</file>